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3588" cy="6858000"/>
  <p:notesSz cx="7559675" cy="1069181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9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35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36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35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 panose="020B0604020202020204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hyperlink" Target="https://help.trikset.com/" TargetMode="External"/><Relationship Id="rId3" Type="http://schemas.openxmlformats.org/officeDocument/2006/relationships/slideLayout" Target="../slideLayouts/slideLayout27.xml"/><Relationship Id="rId21" Type="http://schemas.openxmlformats.org/officeDocument/2006/relationships/hyperlink" Target="https://trikset.com/" TargetMode="Externa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hyperlink" Target="mailto:support@trikset.com" TargetMode="Externa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hyperlink" Target="http://creativecommons.org/licenses/by-nc-sa/3.0" TargetMode="Externa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2;p11"/>
          <p:cNvPicPr/>
          <p:nvPr/>
        </p:nvPicPr>
        <p:blipFill>
          <a:blip r:embed="rId14"/>
          <a:srcRect l="6973" t="36979" r="7355" b="36972"/>
          <a:stretch>
            <a:fillRect/>
          </a:stretch>
        </p:blipFill>
        <p:spPr>
          <a:xfrm>
            <a:off x="994608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2" name="CustomShape 1"/>
          <p:cNvSpPr/>
          <p:nvPr/>
        </p:nvSpPr>
        <p:spPr>
          <a:xfrm>
            <a:off x="1581120" y="6314760"/>
            <a:ext cx="242784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15"/>
              </a:rPr>
              <a:t>Creative Commons BY-NC-SA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4162680" y="6314760"/>
            <a:ext cx="391356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ООО «КиберТех»</a:t>
            </a:r>
            <a:endParaRPr lang="ru-RU" sz="1200" b="0" strike="noStrike" spc="-1"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Санкт-Петербург, 2020</a:t>
            </a:r>
            <a:endParaRPr lang="ru-RU" sz="1200" b="0" strike="noStrike" spc="-1">
              <a:latin typeface="Arial" panose="020B0604020202020204"/>
            </a:endParaRPr>
          </a:p>
        </p:txBody>
      </p:sp>
      <p:pic>
        <p:nvPicPr>
          <p:cNvPr id="4" name="Google Shape;15;p11"/>
          <p:cNvPicPr/>
          <p:nvPr/>
        </p:nvPicPr>
        <p:blipFill>
          <a:blip r:embed="rId16"/>
          <a:stretch>
            <a:fillRect/>
          </a:stretch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1971720" y="1646640"/>
            <a:ext cx="8265240" cy="1726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  <p:pic>
        <p:nvPicPr>
          <p:cNvPr id="6" name="Google Shape;20;p12"/>
          <p:cNvPicPr/>
          <p:nvPr/>
        </p:nvPicPr>
        <p:blipFill>
          <a:blip r:embed="rId17"/>
          <a:srcRect l="3021" t="11552" r="3074" b="11236"/>
          <a:stretch>
            <a:fillRect/>
          </a:stretch>
        </p:blipFill>
        <p:spPr>
          <a:xfrm>
            <a:off x="838080" y="480960"/>
            <a:ext cx="2926440" cy="560160"/>
          </a:xfrm>
          <a:prstGeom prst="rect">
            <a:avLst/>
          </a:prstGeom>
          <a:ln>
            <a:noFill/>
          </a:ln>
        </p:spPr>
      </p:pic>
      <p:pic>
        <p:nvPicPr>
          <p:cNvPr id="7" name="Google Shape;21;p12"/>
          <p:cNvPicPr/>
          <p:nvPr/>
        </p:nvPicPr>
        <p:blipFill>
          <a:blip r:embed="rId18"/>
          <a:stretch>
            <a:fillRect/>
          </a:stretch>
        </p:blipFill>
        <p:spPr>
          <a:xfrm>
            <a:off x="4534200" y="3158280"/>
            <a:ext cx="3123000" cy="3122640"/>
          </a:xfrm>
          <a:prstGeom prst="rect">
            <a:avLst/>
          </a:prstGeom>
          <a:ln>
            <a:noFill/>
          </a:ln>
        </p:spPr>
      </p:pic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 panose="020B0604020202020204"/>
              </a:rPr>
              <a:t>Для правки текста заглавия щёлкните мышью</a:t>
            </a: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3200" b="0" strike="noStrike" spc="-1">
                <a:latin typeface="Arial" panose="020B0604020202020204"/>
              </a:rPr>
              <a:t>Для правки структуры щёлкните мышью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800" b="0" strike="noStrike" spc="-1">
                <a:latin typeface="Arial" panose="020B0604020202020204"/>
              </a:rPr>
              <a:t>Второй уровень структуры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400" b="0" strike="noStrike" spc="-1">
                <a:latin typeface="Arial" panose="020B0604020202020204"/>
              </a:rPr>
              <a:t>Третий уровень структуры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000" b="0" strike="noStrike" spc="-1">
                <a:latin typeface="Arial" panose="020B0604020202020204"/>
              </a:rPr>
              <a:t>Четвёртый уровень структуры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Пятый уровень структуры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Шестой уровень структуры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12;p11"/>
          <p:cNvPicPr/>
          <p:nvPr/>
        </p:nvPicPr>
        <p:blipFill>
          <a:blip r:embed="rId14"/>
          <a:srcRect l="6973" t="36979" r="7355" b="36972"/>
          <a:stretch>
            <a:fillRect/>
          </a:stretch>
        </p:blipFill>
        <p:spPr>
          <a:xfrm>
            <a:off x="994608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1581120" y="6314760"/>
            <a:ext cx="242784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15"/>
              </a:rPr>
              <a:t>Creative Commons BY-NC-SA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4162680" y="6314760"/>
            <a:ext cx="391356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ООО «КиберТех»</a:t>
            </a:r>
            <a:endParaRPr lang="ru-RU" sz="1200" b="0" strike="noStrike" spc="-1"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Санкт-Петербург, 2020</a:t>
            </a:r>
            <a:endParaRPr lang="ru-RU" sz="1200" b="0" strike="noStrike" spc="-1">
              <a:latin typeface="Arial" panose="020B0604020202020204"/>
            </a:endParaRPr>
          </a:p>
        </p:txBody>
      </p:sp>
      <p:pic>
        <p:nvPicPr>
          <p:cNvPr id="48" name="Google Shape;15;p11"/>
          <p:cNvPicPr/>
          <p:nvPr/>
        </p:nvPicPr>
        <p:blipFill>
          <a:blip r:embed="rId16"/>
          <a:stretch>
            <a:fillRect/>
          </a:stretch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49" name="CustomShape 3"/>
          <p:cNvSpPr/>
          <p:nvPr/>
        </p:nvSpPr>
        <p:spPr>
          <a:xfrm>
            <a:off x="838080" y="360000"/>
            <a:ext cx="880200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 panose="020B0604020202020204"/>
              </a:rPr>
              <a:t>Для правки текста заглавия щёлкните мышью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3200" b="0" strike="noStrike" spc="-1">
                <a:latin typeface="Arial" panose="020B0604020202020204"/>
              </a:rPr>
              <a:t>Для правки структуры щёлкните мышью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800" b="0" strike="noStrike" spc="-1">
                <a:latin typeface="Arial" panose="020B0604020202020204"/>
              </a:rPr>
              <a:t>Второй уровень структуры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400" b="0" strike="noStrike" spc="-1">
                <a:latin typeface="Arial" panose="020B0604020202020204"/>
              </a:rPr>
              <a:t>Третий уровень структуры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000" b="0" strike="noStrike" spc="-1">
                <a:latin typeface="Arial" panose="020B0604020202020204"/>
              </a:rPr>
              <a:t>Четвёртый уровень структуры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Пятый уровень структуры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Шестой уровень структуры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12;p11"/>
          <p:cNvPicPr/>
          <p:nvPr/>
        </p:nvPicPr>
        <p:blipFill>
          <a:blip r:embed="rId14"/>
          <a:srcRect l="6973" t="36979" r="7355" b="36972"/>
          <a:stretch>
            <a:fillRect/>
          </a:stretch>
        </p:blipFill>
        <p:spPr>
          <a:xfrm>
            <a:off x="9946080" y="396000"/>
            <a:ext cx="1780560" cy="53856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1581120" y="6314760"/>
            <a:ext cx="242784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Распространяется по лицензии </a:t>
            </a:r>
            <a:r>
              <a:rPr lang="ru-RU" sz="1200" b="0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15"/>
              </a:rPr>
              <a:t>Creative Commons BY-NC-SA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162680" y="6314760"/>
            <a:ext cx="391356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ООО «КиберТех»</a:t>
            </a:r>
            <a:endParaRPr lang="ru-RU" sz="1200" b="0" strike="noStrike" spc="-1"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595959"/>
                </a:solidFill>
                <a:latin typeface="Calibri" panose="020F0502020204030204"/>
                <a:ea typeface="Calibri" panose="020F0502020204030204"/>
              </a:rPr>
              <a:t>Санкт-Петербург, 2020</a:t>
            </a:r>
            <a:endParaRPr lang="ru-RU" sz="1200" b="0" strike="noStrike" spc="-1">
              <a:latin typeface="Arial" panose="020B0604020202020204"/>
            </a:endParaRPr>
          </a:p>
        </p:txBody>
      </p:sp>
      <p:pic>
        <p:nvPicPr>
          <p:cNvPr id="91" name="Google Shape;15;p11"/>
          <p:cNvPicPr/>
          <p:nvPr/>
        </p:nvPicPr>
        <p:blipFill>
          <a:blip r:embed="rId16"/>
          <a:stretch>
            <a:fillRect/>
          </a:stretch>
        </p:blipFill>
        <p:spPr>
          <a:xfrm>
            <a:off x="828720" y="6434280"/>
            <a:ext cx="738000" cy="25740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838080" y="360000"/>
            <a:ext cx="8802000" cy="61056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  <p:sp>
        <p:nvSpPr>
          <p:cNvPr id="93" name="CustomShape 4"/>
          <p:cNvSpPr/>
          <p:nvPr/>
        </p:nvSpPr>
        <p:spPr>
          <a:xfrm>
            <a:off x="4786200" y="1648440"/>
            <a:ext cx="6031800" cy="25268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Calibri" panose="020F0502020204030204"/>
              </a:rPr>
              <a:t>Поддержка ТРИК: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17"/>
              </a:rPr>
              <a:t>support@trikset.com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Calibri" panose="020F0502020204030204"/>
              </a:rPr>
              <a:t>Справочный центр ТРИК: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18"/>
              </a:rPr>
              <a:t>help.trikset.com</a:t>
            </a:r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94" name="CustomShape 5"/>
          <p:cNvSpPr/>
          <p:nvPr/>
        </p:nvSpPr>
        <p:spPr>
          <a:xfrm flipH="1">
            <a:off x="836640" y="322560"/>
            <a:ext cx="88023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Информация и контакты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95" name="Google Shape;33;p14"/>
          <p:cNvPicPr/>
          <p:nvPr/>
        </p:nvPicPr>
        <p:blipFill>
          <a:blip r:embed="rId19"/>
          <a:stretch>
            <a:fillRect/>
          </a:stretch>
        </p:blipFill>
        <p:spPr>
          <a:xfrm>
            <a:off x="375480" y="2214720"/>
            <a:ext cx="3591720" cy="3591360"/>
          </a:xfrm>
          <a:prstGeom prst="rect">
            <a:avLst/>
          </a:prstGeom>
          <a:ln>
            <a:noFill/>
          </a:ln>
        </p:spPr>
      </p:pic>
      <p:pic>
        <p:nvPicPr>
          <p:cNvPr id="96" name="Google Shape;34;p14"/>
          <p:cNvPicPr/>
          <p:nvPr/>
        </p:nvPicPr>
        <p:blipFill>
          <a:blip r:embed="rId20"/>
          <a:stretch>
            <a:fillRect/>
          </a:stretch>
        </p:blipFill>
        <p:spPr>
          <a:xfrm>
            <a:off x="4814640" y="5054040"/>
            <a:ext cx="2580120" cy="398520"/>
          </a:xfrm>
          <a:prstGeom prst="rect">
            <a:avLst/>
          </a:prstGeom>
          <a:ln>
            <a:noFill/>
          </a:ln>
        </p:spPr>
      </p:pic>
      <p:sp>
        <p:nvSpPr>
          <p:cNvPr id="97" name="CustomShape 6"/>
          <p:cNvSpPr/>
          <p:nvPr/>
        </p:nvSpPr>
        <p:spPr>
          <a:xfrm>
            <a:off x="7485480" y="5025960"/>
            <a:ext cx="10040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Calibri" panose="020F0502020204030204"/>
              </a:rPr>
              <a:t>trikset</a:t>
            </a: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98" name="CustomShape 7"/>
          <p:cNvSpPr/>
          <p:nvPr/>
        </p:nvSpPr>
        <p:spPr>
          <a:xfrm>
            <a:off x="965520" y="1581120"/>
            <a:ext cx="256248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u="sng" strike="noStrike" spc="-1">
                <a:solidFill>
                  <a:srgbClr val="0563C1"/>
                </a:solidFill>
                <a:uFillTx/>
                <a:latin typeface="Calibri" panose="020F0502020204030204"/>
                <a:ea typeface="Calibri" panose="020F0502020204030204"/>
                <a:hlinkClick r:id="rId21"/>
              </a:rPr>
              <a:t>trikset.com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 panose="020B0604020202020204"/>
              </a:rPr>
              <a:t>Для правки текста заглавия щёлкните мышью</a:t>
            </a:r>
          </a:p>
        </p:txBody>
      </p:sp>
      <p:sp>
        <p:nvSpPr>
          <p:cNvPr id="100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3200" b="0" strike="noStrike" spc="-1">
                <a:latin typeface="Arial" panose="020B0604020202020204"/>
              </a:rPr>
              <a:t>Для правки структуры щёлкните мышью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800" b="0" strike="noStrike" spc="-1">
                <a:latin typeface="Arial" panose="020B0604020202020204"/>
              </a:rPr>
              <a:t>Второй уровень структуры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400" b="0" strike="noStrike" spc="-1">
                <a:latin typeface="Arial" panose="020B0604020202020204"/>
              </a:rPr>
              <a:t>Третий уровень структуры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ru-RU" sz="2000" b="0" strike="noStrike" spc="-1">
                <a:latin typeface="Arial" panose="020B0604020202020204"/>
              </a:rPr>
              <a:t>Четвёртый уровень структуры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Пятый уровень структуры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Шестой уровень структуры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ru-RU" sz="2000" b="0" strike="noStrike" spc="-1">
                <a:latin typeface="Arial" panose="020B0604020202020204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963440" y="1539720"/>
            <a:ext cx="8265240" cy="1400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 Подпрограммы</a:t>
            </a:r>
            <a:endParaRPr lang="ru-RU" sz="4800" b="0" strike="noStrike" spc="-1">
              <a:latin typeface="Arial" panose="020B0604020202020204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C106DD2-D65B-4033-974E-84BB5589BFB1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</a:t>
            </a:fld>
            <a:endParaRPr lang="ru-RU" sz="1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7CB9816-175A-46AD-9026-1390E47FFDCF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10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838080" y="1421640"/>
            <a:ext cx="107769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 startAt="4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Составьте алгоритм для движения вперед из поля в поле (поле лабиринта в 2D-модели 3 на 3 клетки). </a:t>
            </a: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1414440" y="4217760"/>
            <a:ext cx="107769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У подпрограммы есть своя собственная 2D-модель. Чтобы её открыть, нужно находится на вкладке подпрограммы.</a:t>
            </a:r>
            <a:endParaRPr lang="ru-RU" sz="2400" b="0" strike="noStrike" spc="-1">
              <a:latin typeface="Arial" panose="020B0604020202020204"/>
            </a:endParaRPr>
          </a:p>
        </p:txBody>
      </p:sp>
      <p:pic>
        <p:nvPicPr>
          <p:cNvPr id="185" name="Picture 2" descr="C:\TRIK\presentations_of_lessons\screen\02\subproj_a14 0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064840" y="5091480"/>
            <a:ext cx="2324160" cy="1164240"/>
          </a:xfrm>
          <a:prstGeom prst="rect">
            <a:avLst/>
          </a:prstGeom>
          <a:ln>
            <a:noFill/>
          </a:ln>
        </p:spPr>
      </p:pic>
      <p:pic>
        <p:nvPicPr>
          <p:cNvPr id="186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1926000" y="2382480"/>
            <a:ext cx="8152560" cy="1703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51357A3-CD46-45A2-8C1F-39B3E0D0F315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11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1308960" y="3243600"/>
            <a:ext cx="5427360" cy="1918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Алгоритм: 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Подъехать вперед (чтобы колеса оказались на центре клетки).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Повернуть направо на месте.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Отъехать назад.</a:t>
            </a:r>
            <a:endParaRPr lang="ru-RU" sz="2400" b="0" strike="noStrike" spc="-1">
              <a:latin typeface="Arial" panose="020B0604020202020204"/>
            </a:endParaRPr>
          </a:p>
        </p:txBody>
      </p:sp>
      <p:pic>
        <p:nvPicPr>
          <p:cNvPr id="190" name="Picture 2" descr="C:\TRIK\presentations_of_lessons\screen\02\subproj_a14 0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674120" y="3303720"/>
            <a:ext cx="2307240" cy="2291760"/>
          </a:xfrm>
          <a:prstGeom prst="rect">
            <a:avLst/>
          </a:prstGeom>
          <a:ln>
            <a:noFill/>
          </a:ln>
        </p:spPr>
      </p:pic>
      <p:sp>
        <p:nvSpPr>
          <p:cNvPr id="191" name="CustomShape 4"/>
          <p:cNvSpPr/>
          <p:nvPr/>
        </p:nvSpPr>
        <p:spPr>
          <a:xfrm>
            <a:off x="840960" y="1428480"/>
            <a:ext cx="10515240" cy="1552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 startAt="5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Вернитесь на вкладку основной программы.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 startAt="5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Следующий элемент движения — поворот направо. Создайте новую подпрограмму «Направо».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214E2C0-7DBC-4411-8C16-A1D09426FBE0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12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Подпрограмма «Направо»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94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080" y="2737440"/>
            <a:ext cx="10515240" cy="1591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2B053CC-CD0C-447F-B6C3-08C4DED2B540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13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97" name="Picture 2" descr="J:\TRIK\study\main\screen\02\subproj_a8 0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351160" y="2509200"/>
            <a:ext cx="7630560" cy="3351240"/>
          </a:xfrm>
          <a:prstGeom prst="rect">
            <a:avLst/>
          </a:prstGeom>
          <a:ln>
            <a:noFill/>
          </a:ln>
        </p:spPr>
      </p:pic>
      <p:sp>
        <p:nvSpPr>
          <p:cNvPr id="198" name="CustomShape 3"/>
          <p:cNvSpPr/>
          <p:nvPr/>
        </p:nvSpPr>
        <p:spPr>
          <a:xfrm>
            <a:off x="840960" y="1428480"/>
            <a:ext cx="1051524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 startAt="5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Аналогично составьте алгоритм подпрограммы «Налево».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 startAt="5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 помощью подпрограмм постройте движение в конечную точку.</a:t>
            </a:r>
            <a:endParaRPr lang="ru-RU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14E4C65-FCE9-4AEB-AEEB-D0D2A4714471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14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Правило правой руки (ППР)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8163720" y="1473480"/>
            <a:ext cx="1971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Образец</a:t>
            </a:r>
            <a:endParaRPr lang="ru-RU" sz="3200" b="0" strike="noStrike" spc="-1">
              <a:latin typeface="Arial" panose="020B0604020202020204"/>
            </a:endParaRPr>
          </a:p>
        </p:txBody>
      </p:sp>
      <p:pic>
        <p:nvPicPr>
          <p:cNvPr id="202" name="Picture 2" descr="C:\TRIK\presentations_of_lessons\screen\02\labir_PPR_a14 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945480" y="2182680"/>
            <a:ext cx="4407840" cy="3625920"/>
          </a:xfrm>
          <a:prstGeom prst="rect">
            <a:avLst/>
          </a:prstGeom>
          <a:ln>
            <a:noFill/>
          </a:ln>
        </p:spPr>
      </p:pic>
      <p:sp>
        <p:nvSpPr>
          <p:cNvPr id="203" name="CustomShape 4"/>
          <p:cNvSpPr/>
          <p:nvPr/>
        </p:nvSpPr>
        <p:spPr>
          <a:xfrm>
            <a:off x="838080" y="1473480"/>
            <a:ext cx="6338160" cy="3989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Задача:</a:t>
            </a: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есть лабиринт с единственным выходом.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Необходимо выйти из него, используя Правило Правой Руки.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Робот: </a:t>
            </a: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базовая тележка с двумя ИК-датчиками расстояния.</a:t>
            </a:r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BBC3135-8544-417B-A260-9DCFCF4F3089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15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838515" y="381755"/>
            <a:ext cx="921564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 dirty="0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Правило правой руки. Лабиринт</a:t>
            </a:r>
            <a:endParaRPr lang="ru-RU" sz="3600" b="0" strike="noStrike" spc="-1" dirty="0">
              <a:latin typeface="Arial" panose="020B0604020202020204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8163720" y="1473480"/>
            <a:ext cx="1971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Образец</a:t>
            </a:r>
            <a:endParaRPr lang="ru-RU" sz="3200" b="0" strike="noStrike" spc="-1">
              <a:latin typeface="Arial" panose="020B0604020202020204"/>
            </a:endParaRPr>
          </a:p>
        </p:txBody>
      </p:sp>
      <p:pic>
        <p:nvPicPr>
          <p:cNvPr id="207" name="Picture 2" descr="C:\TRIK\presentations_of_lessons\screen\02\labir_PPR_a14 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945480" y="2182680"/>
            <a:ext cx="4407840" cy="3625920"/>
          </a:xfrm>
          <a:prstGeom prst="rect">
            <a:avLst/>
          </a:prstGeom>
          <a:ln>
            <a:noFill/>
          </a:ln>
        </p:spPr>
      </p:pic>
      <p:sp>
        <p:nvSpPr>
          <p:cNvPr id="208" name="CustomShape 4"/>
          <p:cNvSpPr/>
          <p:nvPr/>
        </p:nvSpPr>
        <p:spPr>
          <a:xfrm>
            <a:off x="838080" y="2719080"/>
            <a:ext cx="6226200" cy="2039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Нарисуйте лабиринт в 2D-модели, аналогичный использованному в предыдущей задаче, но с одним выходом.</a:t>
            </a:r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368000CC-BAAE-49FA-8057-B3C41A491823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16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Правило правой руки (ППР)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211" name="CustomShape 3"/>
          <p:cNvSpPr/>
          <p:nvPr/>
        </p:nvSpPr>
        <p:spPr>
          <a:xfrm>
            <a:off x="792000" y="1080000"/>
            <a:ext cx="5471280" cy="4751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«Подключите» к контроллеру необходимые датчики.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br/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Подключение датчиков и моторов находится на консоли контроллера в окне отладки.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И на панели настройки сенсоров в режиме редактирования. </a:t>
            </a:r>
            <a:endParaRPr lang="ru-RU" sz="3200" b="0" strike="noStrike" spc="-1">
              <a:latin typeface="Arial" panose="020B0604020202020204"/>
            </a:endParaRPr>
          </a:p>
        </p:txBody>
      </p:sp>
      <p:pic>
        <p:nvPicPr>
          <p:cNvPr id="212" name="Изображение 211"/>
          <p:cNvPicPr/>
          <p:nvPr/>
        </p:nvPicPr>
        <p:blipFill>
          <a:blip r:embed="rId2"/>
          <a:stretch>
            <a:fillRect/>
          </a:stretch>
        </p:blipFill>
        <p:spPr>
          <a:xfrm>
            <a:off x="7513560" y="1080000"/>
            <a:ext cx="4294800" cy="5046840"/>
          </a:xfrm>
          <a:prstGeom prst="rect">
            <a:avLst/>
          </a:prstGeom>
          <a:ln>
            <a:noFill/>
          </a:ln>
        </p:spPr>
      </p:pic>
      <p:pic>
        <p:nvPicPr>
          <p:cNvPr id="213" name="Изображение 212"/>
          <p:cNvPicPr/>
          <p:nvPr/>
        </p:nvPicPr>
        <p:blipFill>
          <a:blip r:embed="rId3"/>
          <a:stretch>
            <a:fillRect/>
          </a:stretch>
        </p:blipFill>
        <p:spPr>
          <a:xfrm>
            <a:off x="4896360" y="4039560"/>
            <a:ext cx="3028680" cy="215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B3280B0-519E-4579-9DA5-F6C95FD029C5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17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Правило правой руки (ППР)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6984360" y="1512000"/>
            <a:ext cx="460728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Датчики можно вращать и перетаскивать.</a:t>
            </a:r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217" name="CustomShape 4"/>
          <p:cNvSpPr/>
          <p:nvPr/>
        </p:nvSpPr>
        <p:spPr>
          <a:xfrm>
            <a:off x="864360" y="4464000"/>
            <a:ext cx="5183280" cy="1551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Выступающие за габариты тележки датчики, могут «цепляться» за препятствия.</a:t>
            </a:r>
            <a:endParaRPr lang="ru-RU" sz="3200" b="0" strike="noStrike" spc="-1">
              <a:latin typeface="Arial" panose="020B0604020202020204"/>
            </a:endParaRPr>
          </a:p>
        </p:txBody>
      </p:sp>
      <p:pic>
        <p:nvPicPr>
          <p:cNvPr id="218" name="Изображение 217"/>
          <p:cNvPicPr/>
          <p:nvPr/>
        </p:nvPicPr>
        <p:blipFill>
          <a:blip r:embed="rId2"/>
          <a:stretch>
            <a:fillRect/>
          </a:stretch>
        </p:blipFill>
        <p:spPr>
          <a:xfrm>
            <a:off x="864000" y="1080000"/>
            <a:ext cx="5114160" cy="3485520"/>
          </a:xfrm>
          <a:prstGeom prst="rect">
            <a:avLst/>
          </a:prstGeom>
          <a:ln>
            <a:noFill/>
          </a:ln>
        </p:spPr>
      </p:pic>
      <p:pic>
        <p:nvPicPr>
          <p:cNvPr id="219" name="Изображение 218"/>
          <p:cNvPicPr/>
          <p:nvPr/>
        </p:nvPicPr>
        <p:blipFill>
          <a:blip r:embed="rId3"/>
          <a:stretch>
            <a:fillRect/>
          </a:stretch>
        </p:blipFill>
        <p:spPr>
          <a:xfrm>
            <a:off x="7128000" y="2952000"/>
            <a:ext cx="4276080" cy="3037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48A0258-B2D6-4170-B948-BBA82C29C3F2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18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Алгоритм ППР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5321160" y="2029320"/>
            <a:ext cx="1582560" cy="910800"/>
          </a:xfrm>
          <a:prstGeom prst="diamond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Есть ли справа стена?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23" name="CustomShape 4"/>
          <p:cNvSpPr/>
          <p:nvPr/>
        </p:nvSpPr>
        <p:spPr>
          <a:xfrm>
            <a:off x="3411000" y="3275640"/>
            <a:ext cx="1150560" cy="50256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Повернуть направо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24" name="CustomShape 5"/>
          <p:cNvSpPr/>
          <p:nvPr/>
        </p:nvSpPr>
        <p:spPr>
          <a:xfrm rot="10800000" flipV="1">
            <a:off x="4061095" y="2513005"/>
            <a:ext cx="1332360" cy="78840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25" name="CustomShape 6"/>
          <p:cNvSpPr/>
          <p:nvPr/>
        </p:nvSpPr>
        <p:spPr>
          <a:xfrm>
            <a:off x="3411000" y="4139640"/>
            <a:ext cx="1150560" cy="50256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Вперед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26" name="CustomShape 7"/>
          <p:cNvSpPr/>
          <p:nvPr/>
        </p:nvSpPr>
        <p:spPr>
          <a:xfrm>
            <a:off x="3987000" y="3779640"/>
            <a:ext cx="360" cy="358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27" name="CustomShape 8"/>
          <p:cNvSpPr/>
          <p:nvPr/>
        </p:nvSpPr>
        <p:spPr>
          <a:xfrm>
            <a:off x="5393160" y="1283400"/>
            <a:ext cx="1438560" cy="4176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Начало</a:t>
            </a:r>
            <a:endParaRPr lang="ru-RU" sz="1400" b="0" strike="noStrike" spc="-1">
              <a:latin typeface="Arial" panose="020B0604020202020204"/>
            </a:endParaRPr>
          </a:p>
        </p:txBody>
      </p:sp>
      <p:sp>
        <p:nvSpPr>
          <p:cNvPr id="228" name="CustomShape 9"/>
          <p:cNvSpPr/>
          <p:nvPr/>
        </p:nvSpPr>
        <p:spPr>
          <a:xfrm>
            <a:off x="6113160" y="1702440"/>
            <a:ext cx="360" cy="325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29" name="CustomShape 10"/>
          <p:cNvSpPr/>
          <p:nvPr/>
        </p:nvSpPr>
        <p:spPr>
          <a:xfrm>
            <a:off x="7353000" y="3018600"/>
            <a:ext cx="1582560" cy="910800"/>
          </a:xfrm>
          <a:prstGeom prst="diamond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Есть ли впереди стена?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30" name="CustomShape 11"/>
          <p:cNvSpPr/>
          <p:nvPr/>
        </p:nvSpPr>
        <p:spPr>
          <a:xfrm>
            <a:off x="6905160" y="2485440"/>
            <a:ext cx="1238400" cy="53172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1" name="CustomShape 12"/>
          <p:cNvSpPr/>
          <p:nvPr/>
        </p:nvSpPr>
        <p:spPr>
          <a:xfrm>
            <a:off x="6363720" y="4140000"/>
            <a:ext cx="1150560" cy="50256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Вперед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32" name="CustomShape 13"/>
          <p:cNvSpPr/>
          <p:nvPr/>
        </p:nvSpPr>
        <p:spPr>
          <a:xfrm>
            <a:off x="8812440" y="4140000"/>
            <a:ext cx="1150560" cy="50256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Повернуть налево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33" name="CustomShape 14"/>
          <p:cNvSpPr/>
          <p:nvPr/>
        </p:nvSpPr>
        <p:spPr>
          <a:xfrm rot="10800000" flipV="1">
            <a:off x="6903750" y="3474520"/>
            <a:ext cx="422280" cy="68328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4" name="CustomShape 15"/>
          <p:cNvSpPr/>
          <p:nvPr/>
        </p:nvSpPr>
        <p:spPr>
          <a:xfrm>
            <a:off x="8937720" y="3474720"/>
            <a:ext cx="449280" cy="66384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5" name="CustomShape 16"/>
          <p:cNvSpPr/>
          <p:nvPr/>
        </p:nvSpPr>
        <p:spPr>
          <a:xfrm>
            <a:off x="5679720" y="5543640"/>
            <a:ext cx="961200" cy="43056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FFFFFF"/>
                </a:solidFill>
                <a:latin typeface="Arial" panose="020B0604020202020204"/>
                <a:ea typeface="Arial" panose="020B0604020202020204"/>
              </a:rPr>
              <a:t>ожидание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36" name="CustomShape 17"/>
          <p:cNvSpPr/>
          <p:nvPr/>
        </p:nvSpPr>
        <p:spPr>
          <a:xfrm rot="16200000" flipH="1">
            <a:off x="4275000" y="4355280"/>
            <a:ext cx="1114560" cy="169092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7" name="CustomShape 18"/>
          <p:cNvSpPr/>
          <p:nvPr/>
        </p:nvSpPr>
        <p:spPr>
          <a:xfrm rot="5400000">
            <a:off x="8588520" y="4274280"/>
            <a:ext cx="430200" cy="116928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8" name="CustomShape 19"/>
          <p:cNvSpPr/>
          <p:nvPr/>
        </p:nvSpPr>
        <p:spPr>
          <a:xfrm rot="16200000" flipH="1">
            <a:off x="7326360" y="4257000"/>
            <a:ext cx="430200" cy="120384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39" name="CustomShape 20"/>
          <p:cNvSpPr/>
          <p:nvPr/>
        </p:nvSpPr>
        <p:spPr>
          <a:xfrm rot="5400000">
            <a:off x="7089120" y="4666320"/>
            <a:ext cx="646560" cy="1537200"/>
          </a:xfrm>
          <a:prstGeom prst="bentConnector2">
            <a:avLst/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40" name="CustomShape 21"/>
          <p:cNvSpPr/>
          <p:nvPr/>
        </p:nvSpPr>
        <p:spPr>
          <a:xfrm>
            <a:off x="6936840" y="3250440"/>
            <a:ext cx="41328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нет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41" name="CustomShape 22"/>
          <p:cNvSpPr/>
          <p:nvPr/>
        </p:nvSpPr>
        <p:spPr>
          <a:xfrm>
            <a:off x="4743000" y="2231280"/>
            <a:ext cx="41328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нет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42" name="CustomShape 23"/>
          <p:cNvSpPr/>
          <p:nvPr/>
        </p:nvSpPr>
        <p:spPr>
          <a:xfrm>
            <a:off x="7071840" y="2240280"/>
            <a:ext cx="35352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да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43" name="CustomShape 24"/>
          <p:cNvSpPr/>
          <p:nvPr/>
        </p:nvSpPr>
        <p:spPr>
          <a:xfrm>
            <a:off x="9028080" y="3239640"/>
            <a:ext cx="35352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да</a:t>
            </a:r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44" name="CustomShape 25"/>
          <p:cNvSpPr/>
          <p:nvPr/>
        </p:nvSpPr>
        <p:spPr>
          <a:xfrm rot="5400000" flipH="1">
            <a:off x="4162320" y="3979800"/>
            <a:ext cx="3944880" cy="46440"/>
          </a:xfrm>
          <a:prstGeom prst="bentConnector5">
            <a:avLst>
              <a:gd name="adj1" fmla="val -5793"/>
              <a:gd name="adj2" fmla="val 6549519"/>
              <a:gd name="adj3" fmla="val 104634"/>
            </a:avLst>
          </a:prstGeom>
          <a:noFill/>
          <a:ln>
            <a:solidFill>
              <a:srgbClr val="002060"/>
            </a:solidFill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013A5253-00B5-4A91-A3FA-49ECB29199CC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19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Алгоритм ППР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247" name="Picture 2"/>
          <p:cNvPicPr/>
          <p:nvPr/>
        </p:nvPicPr>
        <p:blipFill>
          <a:blip r:embed="rId2"/>
          <a:srcRect l="1080" r="868"/>
          <a:stretch>
            <a:fillRect/>
          </a:stretch>
        </p:blipFill>
        <p:spPr>
          <a:xfrm>
            <a:off x="905760" y="1938240"/>
            <a:ext cx="6149880" cy="4164840"/>
          </a:xfrm>
          <a:prstGeom prst="rect">
            <a:avLst/>
          </a:prstGeom>
          <a:ln>
            <a:noFill/>
          </a:ln>
        </p:spPr>
      </p:pic>
      <p:sp>
        <p:nvSpPr>
          <p:cNvPr id="248" name="CustomShape 3"/>
          <p:cNvSpPr/>
          <p:nvPr/>
        </p:nvSpPr>
        <p:spPr>
          <a:xfrm>
            <a:off x="1224000" y="1271880"/>
            <a:ext cx="536112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Датчик А1 смотрит направо, А2 - прямо </a:t>
            </a:r>
            <a:endParaRPr lang="ru-RU" sz="2400" b="0" strike="noStrike" spc="-1">
              <a:latin typeface="Arial" panose="020B0604020202020204"/>
            </a:endParaRPr>
          </a:p>
        </p:txBody>
      </p:sp>
      <p:grpSp>
        <p:nvGrpSpPr>
          <p:cNvPr id="249" name="Group 4"/>
          <p:cNvGrpSpPr/>
          <p:nvPr/>
        </p:nvGrpSpPr>
        <p:grpSpPr>
          <a:xfrm>
            <a:off x="7455960" y="3110400"/>
            <a:ext cx="3897000" cy="1267920"/>
            <a:chOff x="7455960" y="3110400"/>
            <a:chExt cx="3897000" cy="1267920"/>
          </a:xfrm>
        </p:grpSpPr>
        <p:sp>
          <p:nvSpPr>
            <p:cNvPr id="250" name="CustomShape 5"/>
            <p:cNvSpPr/>
            <p:nvPr/>
          </p:nvSpPr>
          <p:spPr>
            <a:xfrm>
              <a:off x="7455960" y="3110400"/>
              <a:ext cx="3897000" cy="12679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251" name="CustomShape 6"/>
            <p:cNvSpPr/>
            <p:nvPr/>
          </p:nvSpPr>
          <p:spPr>
            <a:xfrm>
              <a:off x="7647120" y="3110400"/>
              <a:ext cx="3705840" cy="1259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30"/>
                </a:spcAft>
              </a:pP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Связующим блоком «условия» служит «нулевой таймер».</a:t>
              </a:r>
              <a:b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</a:b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Следует останавливать моторы в конце каждой подпрограммы.</a:t>
              </a:r>
              <a:endParaRPr lang="ru-RU" sz="1800" b="0" strike="noStrike" spc="-1">
                <a:latin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83852AE2-F2A9-497C-8F31-E281FF1F6F2B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2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Подпрограмма (функция)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4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163200" y="1492200"/>
            <a:ext cx="5190120" cy="3684600"/>
          </a:xfrm>
          <a:prstGeom prst="rect">
            <a:avLst/>
          </a:prstGeom>
          <a:ln>
            <a:noFill/>
          </a:ln>
        </p:spPr>
      </p:pic>
      <p:grpSp>
        <p:nvGrpSpPr>
          <p:cNvPr id="142" name="Group 3"/>
          <p:cNvGrpSpPr/>
          <p:nvPr/>
        </p:nvGrpSpPr>
        <p:grpSpPr>
          <a:xfrm>
            <a:off x="838080" y="4242960"/>
            <a:ext cx="4923360" cy="1437480"/>
            <a:chOff x="838080" y="4242960"/>
            <a:chExt cx="4923360" cy="1437480"/>
          </a:xfrm>
        </p:grpSpPr>
        <p:sp>
          <p:nvSpPr>
            <p:cNvPr id="143" name="CustomShape 4"/>
            <p:cNvSpPr/>
            <p:nvPr/>
          </p:nvSpPr>
          <p:spPr>
            <a:xfrm>
              <a:off x="838080" y="4242960"/>
              <a:ext cx="4923360" cy="143748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44" name="CustomShape 5"/>
            <p:cNvSpPr/>
            <p:nvPr/>
          </p:nvSpPr>
          <p:spPr>
            <a:xfrm>
              <a:off x="900000" y="4313160"/>
              <a:ext cx="4799160" cy="12970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ru-RU" sz="2800" b="1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Подпрограмма</a:t>
              </a:r>
              <a:r>
                <a:rPr lang="ru-RU" sz="2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 может быть многократно вызвана из разных частей программы.</a:t>
              </a:r>
              <a:endParaRPr lang="ru-RU" sz="2800" b="0" strike="noStrike" spc="-1">
                <a:latin typeface="Arial" panose="020B0604020202020204"/>
              </a:endParaRPr>
            </a:p>
          </p:txBody>
        </p:sp>
      </p:grpSp>
      <p:sp>
        <p:nvSpPr>
          <p:cNvPr id="145" name="CustomShape 6"/>
          <p:cNvSpPr/>
          <p:nvPr/>
        </p:nvSpPr>
        <p:spPr>
          <a:xfrm>
            <a:off x="838080" y="1492200"/>
            <a:ext cx="4923360" cy="25002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106560" tIns="106560" rIns="106560" bIns="10656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Подпрограмма —</a:t>
            </a:r>
            <a:r>
              <a:rPr lang="ru-RU" sz="28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часть компьютерной программы, содержащая описание определённого набора действий.</a:t>
            </a:r>
            <a:endParaRPr lang="ru-RU" sz="28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8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42C19C8-E4A0-4000-A5D2-4E7CC0C49D0B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20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Свойства подпрограмм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254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8632440" y="1348920"/>
            <a:ext cx="2740680" cy="5006160"/>
          </a:xfrm>
          <a:prstGeom prst="rect">
            <a:avLst/>
          </a:prstGeom>
          <a:ln>
            <a:noFill/>
          </a:ln>
        </p:spPr>
      </p:pic>
      <p:pic>
        <p:nvPicPr>
          <p:cNvPr id="255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5700600" y="3690000"/>
            <a:ext cx="1293840" cy="1913040"/>
          </a:xfrm>
          <a:prstGeom prst="rect">
            <a:avLst/>
          </a:prstGeom>
          <a:ln>
            <a:noFill/>
          </a:ln>
        </p:spPr>
      </p:pic>
      <p:grpSp>
        <p:nvGrpSpPr>
          <p:cNvPr id="256" name="Group 3"/>
          <p:cNvGrpSpPr/>
          <p:nvPr/>
        </p:nvGrpSpPr>
        <p:grpSpPr>
          <a:xfrm>
            <a:off x="1515600" y="4012560"/>
            <a:ext cx="2737440" cy="1267920"/>
            <a:chOff x="1515600" y="4012560"/>
            <a:chExt cx="2737440" cy="1267920"/>
          </a:xfrm>
        </p:grpSpPr>
        <p:sp>
          <p:nvSpPr>
            <p:cNvPr id="257" name="CustomShape 4"/>
            <p:cNvSpPr/>
            <p:nvPr/>
          </p:nvSpPr>
          <p:spPr>
            <a:xfrm>
              <a:off x="1515600" y="4012560"/>
              <a:ext cx="2642040" cy="1267920"/>
            </a:xfrm>
            <a:prstGeom prst="roundRect">
              <a:avLst>
                <a:gd name="adj" fmla="val 16667"/>
              </a:avLst>
            </a:prstGeom>
            <a:ln>
              <a:round/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258" name="CustomShape 5"/>
            <p:cNvSpPr/>
            <p:nvPr/>
          </p:nvSpPr>
          <p:spPr>
            <a:xfrm>
              <a:off x="1753920" y="4438440"/>
              <a:ext cx="2499120" cy="576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106560" tIns="106560" rIns="106560" bIns="106560" anchor="ctr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Типы параметров:</a:t>
              </a:r>
              <a:b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</a:br>
              <a:r>
                <a:rPr lang="ru-RU" sz="1800" b="1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int</a:t>
              </a: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 – целый;</a:t>
              </a:r>
              <a:endParaRPr lang="ru-RU" sz="18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ru-RU" sz="1800" b="1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bool</a:t>
              </a: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 – вещественный;</a:t>
              </a:r>
              <a:endParaRPr lang="ru-RU" sz="1800" b="0" strike="noStrike" spc="-1"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r>
                <a:rPr lang="ru-RU" sz="1800" b="1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string</a:t>
              </a:r>
              <a:r>
                <a:rPr lang="ru-RU" sz="1800" b="0" strike="noStrike" spc="-1">
                  <a:solidFill>
                    <a:srgbClr val="000000"/>
                  </a:solidFill>
                  <a:latin typeface="Calibri" panose="020F0502020204030204"/>
                  <a:ea typeface="Arial" panose="020B0604020202020204"/>
                </a:rPr>
                <a:t> – строка.</a:t>
              </a:r>
              <a:endParaRPr lang="ru-RU" sz="1800" b="0" strike="noStrike" spc="-1">
                <a:latin typeface="Arial" panose="020B0604020202020204"/>
              </a:endParaRPr>
            </a:p>
            <a:p>
              <a:pPr>
                <a:lnSpc>
                  <a:spcPct val="90000"/>
                </a:lnSpc>
                <a:spcAft>
                  <a:spcPts val="630"/>
                </a:spcAft>
              </a:pPr>
              <a:endParaRPr lang="ru-RU" sz="1800" b="0" strike="noStrike" spc="-1">
                <a:latin typeface="Arial" panose="020B0604020202020204"/>
              </a:endParaRPr>
            </a:p>
          </p:txBody>
        </p:sp>
      </p:grpSp>
      <p:sp>
        <p:nvSpPr>
          <p:cNvPr id="259" name="CustomShape 6"/>
          <p:cNvSpPr/>
          <p:nvPr/>
        </p:nvSpPr>
        <p:spPr>
          <a:xfrm>
            <a:off x="838080" y="1346760"/>
            <a:ext cx="7113960" cy="1918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5715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Задайте в подпрограмме «Вперед» параметры пути - </a:t>
            </a: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s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и скорости перемещения - </a:t>
            </a: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v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.</a:t>
            </a:r>
            <a:endParaRPr lang="ru-RU" sz="2400" b="0" strike="noStrike" spc="-1">
              <a:latin typeface="Arial" panose="020B0604020202020204"/>
            </a:endParaRPr>
          </a:p>
          <a:p>
            <a:pPr marL="5715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Теперь каждый раз при использовании подпрограммы «Вперед» мы можем передавать разные значения в аргументах </a:t>
            </a: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s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и </a:t>
            </a: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v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.</a:t>
            </a:r>
            <a:endParaRPr lang="ru-RU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F54E66C-2608-48D1-9820-7E958C151A4F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21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Задачи (самостоятельно)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262" name="Picture 2" descr="J:\TRIK\TRIK Studio lessons\srceen_TS\bubl 00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083440" y="2756520"/>
            <a:ext cx="3115080" cy="2858760"/>
          </a:xfrm>
          <a:prstGeom prst="rect">
            <a:avLst/>
          </a:prstGeom>
          <a:ln>
            <a:solidFill>
              <a:srgbClr val="EC792A"/>
            </a:solidFill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263" name="CustomShape 3"/>
          <p:cNvSpPr/>
          <p:nvPr/>
        </p:nvSpPr>
        <p:spPr>
          <a:xfrm>
            <a:off x="838080" y="2956320"/>
            <a:ext cx="709740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Задача 2: 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реализуйте разгон в течение 3 секунд и торможение в течение 2. Каждое действия оформите в виде подпрограмм.</a:t>
            </a: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264" name="CustomShape 4"/>
          <p:cNvSpPr/>
          <p:nvPr/>
        </p:nvSpPr>
        <p:spPr>
          <a:xfrm>
            <a:off x="838080" y="4501800"/>
            <a:ext cx="709740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Задача 3: 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реализуйте движение по «бублику» с разгоном и торможением в 2D модели и на реальном роботе. Используйте ИК датчик.</a:t>
            </a: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265" name="CustomShape 5"/>
          <p:cNvSpPr/>
          <p:nvPr/>
        </p:nvSpPr>
        <p:spPr>
          <a:xfrm>
            <a:off x="838080" y="1560240"/>
            <a:ext cx="724428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Задача 1: </a:t>
            </a: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реализуйте ППР с помощью 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точных перемещений - используя подпрограммы с аргументом.</a:t>
            </a:r>
            <a:endParaRPr lang="ru-RU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84E170A-ACE8-400B-BC36-7400EDF135C6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22</a:t>
            </a:fld>
            <a:endParaRPr lang="ru-RU" sz="1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BDDABC5-15DE-48E4-B2AB-751AD1D6591F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3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861480" y="1872000"/>
            <a:ext cx="6338160" cy="3989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Задача.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Необходимо запрограммировать робота на перемещение по лабиринту по заранее заданной траектории с помощью набора элементарных действий: перемещений и поворотов.</a:t>
            </a:r>
            <a:endParaRPr lang="ru-RU" sz="32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3200" b="0" strike="noStrike" spc="-1">
              <a:latin typeface="Arial" panose="020B0604020202020204"/>
            </a:endParaRPr>
          </a:p>
        </p:txBody>
      </p:sp>
      <p:pic>
        <p:nvPicPr>
          <p:cNvPr id="149" name="Picture 2" descr="C:\TRIK\presentations_of_lessons\screen\02\labir_a14 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296120" y="2187000"/>
            <a:ext cx="4057200" cy="3337560"/>
          </a:xfrm>
          <a:prstGeom prst="rect">
            <a:avLst/>
          </a:prstGeom>
          <a:ln>
            <a:noFill/>
          </a:ln>
        </p:spPr>
      </p:pic>
      <p:sp>
        <p:nvSpPr>
          <p:cNvPr id="150" name="CustomShape 4"/>
          <p:cNvSpPr/>
          <p:nvPr/>
        </p:nvSpPr>
        <p:spPr>
          <a:xfrm>
            <a:off x="7416360" y="1584000"/>
            <a:ext cx="37432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Образец лабиринта</a:t>
            </a:r>
            <a:endParaRPr lang="ru-RU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0CF105D4-098B-4953-815B-A319E7BC8883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4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53" name="Picture 2" descr="C:\TRIK\presentations_of_lessons\screen\02\labir_a14 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296120" y="2187000"/>
            <a:ext cx="4057200" cy="3337560"/>
          </a:xfrm>
          <a:prstGeom prst="rect">
            <a:avLst/>
          </a:prstGeom>
          <a:ln>
            <a:noFill/>
          </a:ln>
        </p:spPr>
      </p:pic>
      <p:sp>
        <p:nvSpPr>
          <p:cNvPr id="154" name="CustomShape 3"/>
          <p:cNvSpPr/>
          <p:nvPr/>
        </p:nvSpPr>
        <p:spPr>
          <a:xfrm>
            <a:off x="8339040" y="1448640"/>
            <a:ext cx="1971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Образец</a:t>
            </a:r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55" name="CustomShape 4"/>
          <p:cNvSpPr/>
          <p:nvPr/>
        </p:nvSpPr>
        <p:spPr>
          <a:xfrm>
            <a:off x="838080" y="1478880"/>
            <a:ext cx="6456600" cy="1552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Нарисуйте лабиринт в 2D модели.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Включите сетку, чтобы рисовать стены под прямым углом. Размер сетки минимальный.</a:t>
            </a:r>
            <a:endParaRPr lang="ru-RU" sz="2400" b="0" strike="noStrike" spc="-1">
              <a:latin typeface="Arial" panose="020B0604020202020204"/>
            </a:endParaRPr>
          </a:p>
        </p:txBody>
      </p:sp>
      <p:pic>
        <p:nvPicPr>
          <p:cNvPr id="156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38080" y="3279960"/>
            <a:ext cx="6094800" cy="2379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AA219EE-E6B6-4045-B8F7-A8CD75CDB4E9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5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59" name="Picture 2" descr="C:\TRIK\presentations_of_lessons\screen\02\labir_a14 0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296120" y="2187000"/>
            <a:ext cx="4057200" cy="333756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8339040" y="1448640"/>
            <a:ext cx="1971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Образец</a:t>
            </a:r>
            <a:endParaRPr lang="ru-RU" sz="3200" b="0" strike="noStrike" spc="-1">
              <a:latin typeface="Arial" panose="020B0604020202020204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838080" y="1473480"/>
            <a:ext cx="6278040" cy="36248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Характеристики лабиринта:</a:t>
            </a:r>
            <a:br>
              <a:rPr lang="ru-RU" sz="3200" b="1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</a:br>
            <a:endParaRPr lang="ru-RU" sz="32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Лабиринт не должен иметь замкнутых пространств.</a:t>
            </a:r>
            <a:endParaRPr lang="ru-RU" sz="24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Одно поле лабиринта — 3х3 клетки.</a:t>
            </a:r>
            <a:endParaRPr lang="ru-RU" sz="24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Высота лабиринта — 4 поля.</a:t>
            </a:r>
            <a:endParaRPr lang="ru-RU" sz="24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Ширина лабиринта — 5 полей.</a:t>
            </a:r>
            <a:endParaRPr lang="ru-RU" sz="24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Старт отмечен синим маркером.</a:t>
            </a:r>
            <a:endParaRPr lang="ru-RU" sz="2400" b="0" strike="noStrike" spc="-1">
              <a:latin typeface="Arial" panose="020B0604020202020204"/>
            </a:endParaRPr>
          </a:p>
          <a:p>
            <a:pPr marL="285750" indent="-284480">
              <a:lnSpc>
                <a:spcPct val="100000"/>
              </a:lnSpc>
              <a:buClr>
                <a:srgbClr val="000000"/>
              </a:buClr>
              <a:buFont typeface="Arial" panose="020B0604020202020204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Финиш отмечен красным маркером.</a:t>
            </a:r>
            <a:endParaRPr lang="ru-RU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B1A624C-BEA6-4E6E-8BFD-AF4A69150638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6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Принцип решения задачи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838080" y="2976480"/>
            <a:ext cx="9144360" cy="15530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Декомпозиция задачи: разбить движение на элементарные действия (движение вперед, плавные повороты и т.д)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Составление программы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165" name="CustomShape 4"/>
          <p:cNvSpPr/>
          <p:nvPr/>
        </p:nvSpPr>
        <p:spPr>
          <a:xfrm>
            <a:off x="700200" y="2120400"/>
            <a:ext cx="856836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Как обычно решают задачи?</a:t>
            </a:r>
            <a:endParaRPr lang="ru-RU" sz="36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FEB6385-EC04-409C-90AF-CF3CC984A125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7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Принцип решения задачи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837360" y="2976480"/>
            <a:ext cx="9144360" cy="2284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Декомпозиция задачи: разбить движение на элементарные действия (движение вперед, плавные повороты и т.д)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B050"/>
                </a:solidFill>
                <a:latin typeface="Calibri" panose="020F0502020204030204"/>
                <a:ea typeface="Arial" panose="020B0604020202020204"/>
              </a:rPr>
              <a:t>Выделение повторяющихся действий и составление </a:t>
            </a:r>
            <a:r>
              <a:rPr lang="ru-RU" sz="2400" b="1" strike="noStrike" spc="-1">
                <a:solidFill>
                  <a:srgbClr val="00B050"/>
                </a:solidFill>
                <a:latin typeface="Calibri" panose="020F0502020204030204"/>
                <a:ea typeface="Arial" panose="020B0604020202020204"/>
              </a:rPr>
              <a:t>подпрограмм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Составление программы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 panose="020B0604020202020204"/>
            </a:endParaRPr>
          </a:p>
        </p:txBody>
      </p:sp>
      <p:sp>
        <p:nvSpPr>
          <p:cNvPr id="169" name="CustomShape 4"/>
          <p:cNvSpPr/>
          <p:nvPr/>
        </p:nvSpPr>
        <p:spPr>
          <a:xfrm>
            <a:off x="700200" y="2120400"/>
            <a:ext cx="856836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 Как будем решать мы:</a:t>
            </a:r>
            <a:endParaRPr lang="ru-RU" sz="36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C0AA7EE-381E-43DF-94AA-CBCB811C31C5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8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Принцип решения задачи</a:t>
            </a:r>
            <a:endParaRPr lang="ru-RU" sz="3600" b="0" strike="noStrike" spc="-1">
              <a:latin typeface="Arial" panose="020B0604020202020204"/>
            </a:endParaRPr>
          </a:p>
        </p:txBody>
      </p:sp>
      <p:pic>
        <p:nvPicPr>
          <p:cNvPr id="172" name="Picture 3" descr="J:\TRIK\study\main\screen\subproj_a8 0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907600" y="2484720"/>
            <a:ext cx="5405400" cy="2374560"/>
          </a:xfrm>
          <a:prstGeom prst="rect">
            <a:avLst/>
          </a:prstGeom>
          <a:ln>
            <a:noFill/>
          </a:ln>
        </p:spPr>
      </p:pic>
      <p:pic>
        <p:nvPicPr>
          <p:cNvPr id="17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38080" y="1714320"/>
            <a:ext cx="3698640" cy="3915360"/>
          </a:xfrm>
          <a:prstGeom prst="rect">
            <a:avLst/>
          </a:prstGeom>
          <a:ln>
            <a:noFill/>
          </a:ln>
        </p:spPr>
      </p:pic>
      <p:sp>
        <p:nvSpPr>
          <p:cNvPr id="174" name="CustomShape 3"/>
          <p:cNvSpPr/>
          <p:nvPr/>
        </p:nvSpPr>
        <p:spPr>
          <a:xfrm>
            <a:off x="4895280" y="3538080"/>
            <a:ext cx="654120" cy="31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8611200" y="6356520"/>
            <a:ext cx="274212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40A63C53-9964-4C56-A192-A6F0D707944F}" type="slidenum">
              <a:rPr lang="ru-RU" sz="1200" b="0" strike="noStrike" spc="-1">
                <a:solidFill>
                  <a:srgbClr val="888888"/>
                </a:solidFill>
                <a:latin typeface="Calibri" panose="020F0502020204030204"/>
                <a:ea typeface="Calibri" panose="020F0502020204030204"/>
              </a:rPr>
              <a:t>9</a:t>
            </a:fld>
            <a:endParaRPr lang="ru-RU" sz="1200" b="0" strike="noStrike" spc="-1">
              <a:latin typeface="Arial" panose="020B0604020202020204"/>
            </a:endParaRPr>
          </a:p>
        </p:txBody>
      </p:sp>
      <p:sp>
        <p:nvSpPr>
          <p:cNvPr id="176" name="CustomShape 2"/>
          <p:cNvSpPr/>
          <p:nvPr/>
        </p:nvSpPr>
        <p:spPr>
          <a:xfrm>
            <a:off x="838080" y="376920"/>
            <a:ext cx="880236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strike="noStrike" spc="-1">
                <a:solidFill>
                  <a:srgbClr val="99CC00"/>
                </a:solidFill>
                <a:latin typeface="Verdana" panose="020B0604030504040204"/>
                <a:ea typeface="Verdana" panose="020B0604030504040204"/>
              </a:rPr>
              <a:t>Лабиринт</a:t>
            </a:r>
            <a:endParaRPr lang="ru-RU" sz="3600" b="0" strike="noStrike" spc="-1">
              <a:latin typeface="Arial" panose="020B0604020202020204"/>
            </a:endParaRPr>
          </a:p>
        </p:txBody>
      </p:sp>
      <p:sp>
        <p:nvSpPr>
          <p:cNvPr id="177" name="CustomShape 3"/>
          <p:cNvSpPr/>
          <p:nvPr/>
        </p:nvSpPr>
        <p:spPr>
          <a:xfrm>
            <a:off x="838080" y="1527120"/>
            <a:ext cx="518364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Вытащите первый блок «Подпрограмма» на сцену.</a:t>
            </a:r>
            <a:b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</a:b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DejaVu Sans" panose="020B0603030804020204"/>
              </a:rPr>
              <a:t> 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Назовите её «Вперед».</a:t>
            </a:r>
            <a:b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</a:b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Блок подпрограммы появится в палитре.</a:t>
            </a:r>
            <a:b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</a:b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DejaVu Sans" panose="020B0603030804020204"/>
              </a:rPr>
              <a:t> </a:t>
            </a:r>
            <a:endParaRPr lang="ru-RU" sz="2400" b="0" strike="noStrike" spc="-1">
              <a:latin typeface="Arial" panose="020B0604020202020204"/>
            </a:endParaRPr>
          </a:p>
          <a:p>
            <a:pPr marL="457200" indent="-455930">
              <a:lnSpc>
                <a:spcPct val="100000"/>
              </a:lnSpc>
              <a:buClr>
                <a:srgbClr val="000000"/>
              </a:buClr>
              <a:buFont typeface="Arial" panose="020B0604020202020204"/>
              <a:buAutoNum type="arabicPeriod"/>
            </a:pPr>
            <a:r>
              <a:rPr lang="ru-RU" sz="2400" b="0" strike="noStrike" spc="-1">
                <a:solidFill>
                  <a:srgbClr val="000000"/>
                </a:solidFill>
                <a:latin typeface="Calibri" panose="020F0502020204030204"/>
                <a:ea typeface="Arial" panose="020B0604020202020204"/>
              </a:rPr>
              <a:t>Двойным щелчком по подпрограмме перейдите к диаграмме её алгоритма.</a:t>
            </a:r>
            <a:endParaRPr lang="ru-RU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 panose="020B0604020202020204"/>
            </a:endParaRPr>
          </a:p>
        </p:txBody>
      </p:sp>
      <p:pic>
        <p:nvPicPr>
          <p:cNvPr id="178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6163200" y="1627560"/>
            <a:ext cx="5190120" cy="3684600"/>
          </a:xfrm>
          <a:prstGeom prst="rect">
            <a:avLst/>
          </a:prstGeom>
          <a:ln>
            <a:noFill/>
          </a:ln>
        </p:spPr>
      </p:pic>
      <p:sp>
        <p:nvSpPr>
          <p:cNvPr id="179" name="CustomShape 4"/>
          <p:cNvSpPr/>
          <p:nvPr/>
        </p:nvSpPr>
        <p:spPr>
          <a:xfrm>
            <a:off x="5618520" y="3367440"/>
            <a:ext cx="3093840" cy="533880"/>
          </a:xfrm>
          <a:custGeom>
            <a:avLst/>
            <a:gdLst/>
            <a:ahLst/>
            <a:cxnLst/>
            <a:rect l="l" t="t" r="r" b="b"/>
            <a:pathLst>
              <a:path w="3333597" h="535152">
                <a:moveTo>
                  <a:pt x="0" y="0"/>
                </a:moveTo>
                <a:cubicBezTo>
                  <a:pt x="359751" y="180242"/>
                  <a:pt x="719503" y="360485"/>
                  <a:pt x="1239715" y="448408"/>
                </a:cubicBezTo>
                <a:cubicBezTo>
                  <a:pt x="1759927" y="536331"/>
                  <a:pt x="2793023" y="514350"/>
                  <a:pt x="3121269" y="527538"/>
                </a:cubicBezTo>
                <a:cubicBezTo>
                  <a:pt x="3449515" y="540726"/>
                  <a:pt x="3329353" y="534132"/>
                  <a:pt x="3209192" y="527538"/>
                </a:cubicBezTo>
              </a:path>
            </a:pathLst>
          </a:custGeom>
          <a:noFill/>
          <a:ln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8713800" y="3552120"/>
            <a:ext cx="2639520" cy="1458000"/>
          </a:xfrm>
          <a:prstGeom prst="rect">
            <a:avLst/>
          </a:prstGeom>
          <a:noFill/>
          <a:ln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</TotalTime>
  <Words>633</Words>
  <Application>Microsoft Office PowerPoint</Application>
  <PresentationFormat>Произвольный</PresentationFormat>
  <Paragraphs>116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Verdana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Мерецкая</dc:creator>
  <cp:lastModifiedBy>Ilya Shirokolobov</cp:lastModifiedBy>
  <cp:revision>36</cp:revision>
  <dcterms:created xsi:type="dcterms:W3CDTF">2019-08-15T11:46:00Z</dcterms:created>
  <dcterms:modified xsi:type="dcterms:W3CDTF">2020-02-28T14:23:43Z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  <property fmtid="{D5CDD505-2E9C-101B-9397-08002B2CF9AE}" pid="12" name="KSOProductBuildVer">
    <vt:lpwstr>1049-11.2.0.9150</vt:lpwstr>
  </property>
</Properties>
</file>